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0" r:id="rId1"/>
  </p:sldMasterIdLst>
  <p:sldIdLst>
    <p:sldId id="292" r:id="rId2"/>
    <p:sldId id="256" r:id="rId3"/>
    <p:sldId id="287" r:id="rId4"/>
    <p:sldId id="288" r:id="rId5"/>
    <p:sldId id="269" r:id="rId6"/>
    <p:sldId id="257" r:id="rId7"/>
    <p:sldId id="271" r:id="rId8"/>
    <p:sldId id="295" r:id="rId9"/>
    <p:sldId id="272" r:id="rId10"/>
    <p:sldId id="305" r:id="rId11"/>
    <p:sldId id="274" r:id="rId12"/>
    <p:sldId id="273" r:id="rId13"/>
    <p:sldId id="258" r:id="rId14"/>
    <p:sldId id="293" r:id="rId15"/>
    <p:sldId id="294" r:id="rId16"/>
    <p:sldId id="297" r:id="rId17"/>
    <p:sldId id="299" r:id="rId18"/>
    <p:sldId id="303" r:id="rId19"/>
    <p:sldId id="304" r:id="rId20"/>
    <p:sldId id="296" r:id="rId21"/>
    <p:sldId id="300" r:id="rId22"/>
    <p:sldId id="275" r:id="rId23"/>
    <p:sldId id="281" r:id="rId24"/>
    <p:sldId id="276" r:id="rId25"/>
    <p:sldId id="277" r:id="rId26"/>
    <p:sldId id="282" r:id="rId27"/>
    <p:sldId id="279" r:id="rId28"/>
    <p:sldId id="259" r:id="rId29"/>
    <p:sldId id="280" r:id="rId30"/>
    <p:sldId id="284" r:id="rId31"/>
    <p:sldId id="260" r:id="rId32"/>
    <p:sldId id="283" r:id="rId33"/>
    <p:sldId id="261" r:id="rId34"/>
    <p:sldId id="262" r:id="rId35"/>
    <p:sldId id="298" r:id="rId36"/>
    <p:sldId id="301" r:id="rId37"/>
    <p:sldId id="291" r:id="rId38"/>
    <p:sldId id="289" r:id="rId39"/>
    <p:sldId id="26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06" autoAdjust="0"/>
    <p:restoredTop sz="98545" autoAdjust="0"/>
  </p:normalViewPr>
  <p:slideViewPr>
    <p:cSldViewPr>
      <p:cViewPr varScale="1">
        <p:scale>
          <a:sx n="103" d="100"/>
          <a:sy n="103" d="100"/>
        </p:scale>
        <p:origin x="-2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4C96FEF-A48D-423F-9E60-07B8ABD4478D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96FEF-A48D-423F-9E60-07B8ABD4478D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34C96FEF-A48D-423F-9E60-07B8ABD4478D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96FEF-A48D-423F-9E60-07B8ABD4478D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4C96FEF-A48D-423F-9E60-07B8ABD4478D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96FEF-A48D-423F-9E60-07B8ABD4478D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96FEF-A48D-423F-9E60-07B8ABD4478D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96FEF-A48D-423F-9E60-07B8ABD4478D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4C96FEF-A48D-423F-9E60-07B8ABD4478D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96FEF-A48D-423F-9E60-07B8ABD4478D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96FEF-A48D-423F-9E60-07B8ABD4478D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4C96FEF-A48D-423F-9E60-07B8ABD4478D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8442A0A-916E-4BC5-9259-632D9B044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foto.patriotvrn.ru/index.php?option=com_phocagallery&amp;view=detail&amp;catid=207:2014-vserosiiskaya-olimp-po-kraev&amp;id=7808:dsc0133&amp;tmpl=component&amp;Itemid=50##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hyperlink" Target="http://foto.patriotvrn.ru/index.php?option=com_phocagallery&amp;view=detail&amp;catid=207:2014-vserosiiskaya-olimp-po-kraev&amp;id=7818:dsc1045&amp;tmpl=component&amp;Itemid=50##" TargetMode="External"/><Relationship Id="rId4" Type="http://schemas.openxmlformats.org/officeDocument/2006/relationships/image" Target="http://foto.patriotvrn.ru/images/phocagallery/2014%20vserosiiskaya%20olimp%20po%20kraev/thumbs/phoca_thumb_l_DSC_0133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1.liveinternet.ru/images/attach/c/3/77/721/77721897_77701510_41167251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4952"/>
            <a:ext cx="820891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6186932"/>
            <a:ext cx="2880320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238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Лауреат всероссийского конкурса «100 лучших школ России», Лауреат всероссийского конкурса «Лучшая сельская школа» - 2015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Пользователь\Рабочий стол\школ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203056"/>
            <a:ext cx="6072230" cy="391730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00298" y="6286520"/>
            <a:ext cx="3143272" cy="5714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Новая Усмань 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/>
          <a:lstStyle/>
          <a:p>
            <a:pPr algn="ctr"/>
            <a:r>
              <a:rPr lang="ru-RU" sz="32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Результаты   </a:t>
            </a:r>
            <a:r>
              <a:rPr lang="ru-RU" sz="32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ЕГЭ  </a:t>
            </a:r>
            <a:r>
              <a:rPr lang="ru-RU" sz="32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32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71736" y="6143644"/>
            <a:ext cx="2952328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127486"/>
          <a:ext cx="7239001" cy="4857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470"/>
                <a:gridCol w="928694"/>
                <a:gridCol w="1071570"/>
                <a:gridCol w="928694"/>
                <a:gridCol w="928694"/>
                <a:gridCol w="857256"/>
                <a:gridCol w="909623"/>
              </a:tblGrid>
              <a:tr h="3571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Общеобразовательный предмет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 участников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Средний балл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 набрали мин.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ол-во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баллов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06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5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Русский язык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245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62,14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62,58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Математика Б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245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39,4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77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Математика П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175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36,7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Физика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43,4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46,4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Химия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59,2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66,45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Информатика и ИКТ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41,0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30,3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0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Биология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66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55,3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49,3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История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48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47,6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География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52,8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Английский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47,1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50,5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Немецкий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31,0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8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Обществознание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134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52,6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52,4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Литература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46,0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60,7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1657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6543692" cy="80470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Результаты   ОГЭ в 2015 году</a:t>
            </a:r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6281936"/>
            <a:ext cx="2880320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357300"/>
          <a:ext cx="7239000" cy="468574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14404"/>
                <a:gridCol w="1643074"/>
                <a:gridCol w="1143008"/>
                <a:gridCol w="1143008"/>
                <a:gridCol w="1143008"/>
                <a:gridCol w="1052498"/>
              </a:tblGrid>
              <a:tr h="12966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выпускников, прошедших ГИА в форме ОГЭ и ГВЭ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«3»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«4»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«5»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Средний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1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525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3,91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18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525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288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4,38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1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4,25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1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18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Немецкий язык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1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Биология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1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1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005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Результаты третьего этапа Всероссийской олимпиады школьников в 2015 году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772816"/>
            <a:ext cx="6912768" cy="424847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Рукин Владислав Витальевич – уч-ся 11 класса МКОУ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Новоусманский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лицей» - призер по математике</a:t>
            </a:r>
          </a:p>
          <a:p>
            <a:pPr lvl="0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Лазутина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Евгения Александровна – уч-ся 9 класса МКОУ «Масловская СОШ» - призер по географии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Лунева Татьяна Сергеевна - уч-ся 10 класса МКОУ «Орловская СОШ» - призер  по биологии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Каширин Денис Юрьевич - уч-ся 11 класса  МКОУ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Тресвятская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СОШ» - призер по  технологии</a:t>
            </a:r>
          </a:p>
          <a:p>
            <a:pPr>
              <a:lnSpc>
                <a:spcPct val="150000"/>
              </a:lnSpc>
              <a:spcAft>
                <a:spcPts val="0"/>
              </a:spcAft>
              <a:buNone/>
            </a:pP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83023" y="6269625"/>
            <a:ext cx="3096344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ользователь\Рабочий стол\Документы 2014-2015 учебного года\Документы апреля 2015\Заключительный этап олимпиады по технологии\IMG_7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714488"/>
            <a:ext cx="3100287" cy="215247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Результаты заключительного  этапа Всероссийской олимпиады школьников в 2015 году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1714488"/>
            <a:ext cx="30003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Каширин Денис – учащийся 11 класса МКОУ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Тресвятская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СОШ» - призер  заключительного этапа Всероссийской олимпиады школьников по технологии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Пользователь\Рабочий стол\Документы 2014-2015 учебного года\Документы апреля 2015\Заключительный этап олимпиады по технологии\IMG_77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929066"/>
            <a:ext cx="3225801" cy="219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Пользователь\Рабочий стол\Документы 2014-2015 учебного года\Документы апреля 2015\Заключительный этап олимпиады по технологии\IMG_77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929066"/>
            <a:ext cx="328294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71736" y="6229352"/>
            <a:ext cx="3214710" cy="62864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  Новая Усмань 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785786" y="1571612"/>
            <a:ext cx="6929486" cy="441769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 Межрегиональная Олимпиада среди старшеклассников по избирательному праву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0298" y="6072206"/>
            <a:ext cx="3071834" cy="62864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Новая Усмань 2015</a:t>
            </a:r>
            <a:endParaRPr lang="ru-RU" sz="2400" dirty="0"/>
          </a:p>
        </p:txBody>
      </p:sp>
      <p:pic>
        <p:nvPicPr>
          <p:cNvPr id="6" name="Рисунок 5" descr="C:\Documents and Settings\Пользователь\Рабочий стол\Награждение команды в лицее\Информация для сайта\IMG_62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700092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 Межрегиональная Олимпиада среди старшеклассников по избирательному праву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4" descr="C:\Documents and Settings\Пользователь\Рабочий стол\Награждение команды в лицее\Информация для сайта\IMG_6269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721523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71736" y="6143644"/>
            <a:ext cx="2928958" cy="71435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Новая Усмань 2015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Победители областной школьной лиги  КВН «Пластилиновая ворона» в 2015 году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Пользователь\Рабочий стол\hwozctgxD4A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14488"/>
            <a:ext cx="3195638" cy="222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Пользователь\Рабочий стол\DSC_00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071942"/>
            <a:ext cx="320160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Пользователь\Рабочий стол\IMG_09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4000504"/>
            <a:ext cx="3216272" cy="20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Пользователь\Рабочий стол\IMG_097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714488"/>
            <a:ext cx="3168645" cy="216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Пользователь\Рабочий стол\js2Sae0-1ag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3000372"/>
            <a:ext cx="310005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71736" y="6286520"/>
            <a:ext cx="2928958" cy="5714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Новая Усмань 2015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Дипломант  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Всероссийской олимпиады по школьному краеведению в номинации «Культурное наследие»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0298" y="6215082"/>
            <a:ext cx="3071834" cy="64291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Новая Усмань 2015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DSC_0133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571472" y="2143116"/>
            <a:ext cx="418170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SC_1045">
            <a:hlinkClick r:id="rId5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3143248"/>
            <a:ext cx="397034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7239000" cy="164307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Межрегиональный  историко-патриотический  конкурс творческих работ г. Санкт-Петербург «Морской венок славы: моряки на службе Отечеству»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Пользователь\Рабочий стол\DSCN37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357430"/>
            <a:ext cx="2750949" cy="3667933"/>
          </a:xfrm>
          <a:prstGeom prst="rect">
            <a:avLst/>
          </a:prstGeom>
          <a:noFill/>
        </p:spPr>
      </p:pic>
      <p:pic>
        <p:nvPicPr>
          <p:cNvPr id="2051" name="Picture 3" descr="C:\Documents and Settings\Пользователь\Рабочий стол\DSCN37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357430"/>
            <a:ext cx="2750370" cy="366740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28860" y="6215058"/>
            <a:ext cx="3214710" cy="64294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Новая Усмань 2015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32" y="214290"/>
            <a:ext cx="7000924" cy="1671648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400" i="1" cap="none" dirty="0" smtClean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</a:rPr>
              <a:t>Отдел образования, опеки, спорта и молодежной политики администрации </a:t>
            </a:r>
            <a:r>
              <a:rPr lang="ru-RU" sz="2400" i="1" cap="none" dirty="0" err="1" smtClean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</a:rPr>
              <a:t>Новоусманского</a:t>
            </a:r>
            <a:r>
              <a:rPr lang="ru-RU" sz="2400" i="1" cap="none" dirty="0" smtClean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</a:rPr>
              <a:t> муниципального района Воронежской области </a:t>
            </a:r>
            <a:r>
              <a:rPr lang="ru-RU" sz="2000" i="1" cap="none" dirty="0" smtClean="0">
                <a:ln>
                  <a:noFill/>
                </a:ln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2000" i="1" cap="none" dirty="0" smtClean="0">
                <a:ln>
                  <a:noFill/>
                </a:ln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</a:b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4869160"/>
            <a:ext cx="5114778" cy="1080120"/>
          </a:xfrm>
        </p:spPr>
        <p:txBody>
          <a:bodyPr>
            <a:normAutofit/>
          </a:bodyPr>
          <a:lstStyle/>
          <a:p>
            <a:pPr lvl="0" algn="l" fontAlgn="base"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ru-RU" sz="3000" b="1" i="1" dirty="0" smtClean="0">
                <a:solidFill>
                  <a:schemeClr val="bg1"/>
                </a:solidFill>
                <a:latin typeface="Times New Roman" pitchFamily="18" charset="0"/>
              </a:rPr>
              <a:t>Руководитель отдела                       С. Ю. Янышев</a:t>
            </a: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>
            <a:off x="467544" y="2204864"/>
            <a:ext cx="8064896" cy="1778496"/>
          </a:xfrm>
          <a:prstGeom prst="round1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latin typeface="Times New Roman" pitchFamily="18" charset="0"/>
              </a:rPr>
              <a:t>«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Современное качество образования: требования, возможности, результаты</a:t>
            </a:r>
            <a:r>
              <a:rPr lang="ru-RU" sz="3200" b="1" dirty="0" smtClean="0">
                <a:solidFill>
                  <a:srgbClr val="FFFFFF"/>
                </a:solidFill>
                <a:latin typeface="Times New Roman" pitchFamily="18" charset="0"/>
              </a:rPr>
              <a:t>»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55776" y="6276176"/>
            <a:ext cx="2880320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Районные стипендии отличникам</a:t>
            </a:r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8860" y="6143644"/>
            <a:ext cx="3143272" cy="57150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Новая Усмань 2015</a:t>
            </a:r>
            <a:endParaRPr lang="ru-RU" sz="2400" dirty="0"/>
          </a:p>
        </p:txBody>
      </p:sp>
      <p:pic>
        <p:nvPicPr>
          <p:cNvPr id="5" name="Содержимое 4" descr="C:\Documents and Settings\Пользователь\Рабочий стол\IMG_114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71612"/>
            <a:ext cx="657229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Туристическая поездка в </a:t>
            </a:r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санкт-петербург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Пользователь\Рабочий стол\04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60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28860" y="6143644"/>
            <a:ext cx="3071834" cy="71435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Новая Усмань 2015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239000" cy="792088"/>
          </a:xfrm>
        </p:spPr>
        <p:txBody>
          <a:bodyPr/>
          <a:lstStyle/>
          <a:p>
            <a:pPr algn="ctr"/>
            <a:r>
              <a:rPr lang="ru-RU" sz="32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МКОУДОД </a:t>
            </a:r>
            <a:r>
              <a:rPr lang="ru-RU" sz="32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 err="1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дюц</a:t>
            </a:r>
            <a:r>
              <a:rPr lang="ru-RU" sz="32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6302307"/>
            <a:ext cx="2880320" cy="53720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5" name="Рисунок 14" descr="C:\Documents and Settings\Пользователь\Рабочий стол\6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328614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Пользователь\Рабочий стол\1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929066"/>
            <a:ext cx="321522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Пользователь\Рабочий стол\2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857628"/>
            <a:ext cx="3387725" cy="225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Пользователь\Рабочий стол\6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357298"/>
            <a:ext cx="318770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13" descr="C:\Documents and Settings\Пользователь\Рабочий стол\086.JP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2857496"/>
            <a:ext cx="312539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8868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МКОУДОД </a:t>
            </a:r>
            <a:r>
              <a:rPr lang="ru-RU" sz="32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 err="1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новоусманская</a:t>
            </a:r>
            <a:r>
              <a:rPr lang="ru-RU" sz="32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дюсш</a:t>
            </a:r>
            <a:r>
              <a:rPr lang="ru-RU" sz="32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6213153"/>
            <a:ext cx="2952328" cy="60121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031" name="Picture 7" descr="C:\Documents and Settings\Пользователь\Рабочий стол\для конференции\DSC_15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21136"/>
            <a:ext cx="3384376" cy="2256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Пользователь\Рабочий стол\для конференции\IMG_07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771452"/>
            <a:ext cx="3142137" cy="23566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Пользователь\Рабочий стол\для конференции\P1020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2" y="1707285"/>
            <a:ext cx="2627744" cy="1970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Пользователь\Рабочий стол\для конференции\IMG_61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2" y="3832486"/>
            <a:ext cx="3426671" cy="22844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Пользователь\Рабочий стол\для конференции\IMG_69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719602"/>
            <a:ext cx="2642071" cy="1761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0820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МКОУДОД «</a:t>
            </a:r>
            <a:r>
              <a:rPr lang="ru-RU" sz="3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Шуберская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дюсш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03852" y="6214868"/>
            <a:ext cx="3024336" cy="58174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0" name="Содержимое 9" descr="C:\Documents and Settings\Пользователь\Рабочий стол\Фото Шуберская ДЮСШ\Fw_yOLcMdg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285860"/>
            <a:ext cx="328614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Пользователь\Рабочий стол\Фото Шуберская ДЮСШ\getImag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929066"/>
            <a:ext cx="328614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Пользователь\Рабочий стол\Фото Шуберская ДЮСШ\z_2748687f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357298"/>
            <a:ext cx="335758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Пользователь\Рабочий стол\Фото Шуберская ДЮСШ\IMG_11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857628"/>
            <a:ext cx="325976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Пользователь\Рабочий стол\Фото Шуберская ДЮСШ\qkHhIenQ7-o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2500306"/>
            <a:ext cx="364333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5472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Летняя оздоровительная кампания 2015 года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7239000" cy="441187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Calibri"/>
              </a:rPr>
              <a:t> </a:t>
            </a:r>
            <a:r>
              <a:rPr lang="ru-RU" sz="2800" b="1" dirty="0" smtClean="0">
                <a:latin typeface="Times New Roman"/>
                <a:ea typeface="Calibri"/>
              </a:rPr>
              <a:t>21 пришкольный оздоровительный лагерь</a:t>
            </a:r>
            <a:r>
              <a:rPr lang="ru-RU" sz="2800" dirty="0" smtClean="0">
                <a:latin typeface="Times New Roman"/>
                <a:ea typeface="Calibri"/>
              </a:rPr>
              <a:t> </a:t>
            </a:r>
            <a:r>
              <a:rPr lang="ru-RU" sz="2800" dirty="0">
                <a:latin typeface="Times New Roman"/>
                <a:ea typeface="Calibri"/>
              </a:rPr>
              <a:t>с дневным пребыванием и питанием с охватом </a:t>
            </a:r>
            <a:r>
              <a:rPr lang="ru-RU" sz="2800" dirty="0" smtClean="0">
                <a:latin typeface="Times New Roman"/>
                <a:ea typeface="Calibri"/>
              </a:rPr>
              <a:t> - </a:t>
            </a:r>
            <a:r>
              <a:rPr lang="ru-RU" sz="2800" b="1" u="sng" dirty="0" smtClean="0">
                <a:latin typeface="Times New Roman"/>
                <a:ea typeface="Calibri"/>
              </a:rPr>
              <a:t>1190 </a:t>
            </a:r>
            <a:r>
              <a:rPr lang="ru-RU" sz="2800" b="1" u="sng" dirty="0">
                <a:latin typeface="Times New Roman"/>
                <a:ea typeface="Calibri"/>
              </a:rPr>
              <a:t>человек; </a:t>
            </a:r>
            <a:endParaRPr lang="ru-RU" sz="2400" dirty="0"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/>
                <a:ea typeface="Calibri"/>
              </a:rPr>
              <a:t> 5 </a:t>
            </a:r>
            <a:r>
              <a:rPr lang="ru-RU" sz="2800" b="1" dirty="0">
                <a:latin typeface="Times New Roman"/>
                <a:ea typeface="Calibri"/>
              </a:rPr>
              <a:t>профильных лагеря:</a:t>
            </a:r>
            <a:r>
              <a:rPr lang="ru-RU" sz="2800" dirty="0">
                <a:latin typeface="Times New Roman"/>
                <a:ea typeface="Calibri"/>
              </a:rPr>
              <a:t> </a:t>
            </a:r>
            <a:endParaRPr lang="ru-RU" sz="2400" dirty="0"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</a:rPr>
              <a:t> </a:t>
            </a:r>
            <a:r>
              <a:rPr lang="ru-RU" sz="2800" b="1" dirty="0" smtClean="0">
                <a:latin typeface="Times New Roman"/>
                <a:ea typeface="Calibri"/>
              </a:rPr>
              <a:t>2 </a:t>
            </a:r>
            <a:r>
              <a:rPr lang="ru-RU" sz="2800" b="1" dirty="0">
                <a:latin typeface="Times New Roman"/>
                <a:ea typeface="Calibri"/>
              </a:rPr>
              <a:t>-  </a:t>
            </a:r>
            <a:r>
              <a:rPr lang="ru-RU" sz="2800" b="1" dirty="0" smtClean="0">
                <a:latin typeface="Times New Roman"/>
                <a:ea typeface="Calibri"/>
              </a:rPr>
              <a:t>о</a:t>
            </a:r>
            <a:r>
              <a:rPr lang="ru-RU" sz="2800" b="1" dirty="0" smtClean="0">
                <a:latin typeface="Times New Roman"/>
                <a:ea typeface="Calibri"/>
              </a:rPr>
              <a:t>боронно-спортивных </a:t>
            </a:r>
            <a:r>
              <a:rPr lang="ru-RU" sz="2800" b="1" dirty="0">
                <a:latin typeface="Times New Roman"/>
                <a:ea typeface="Calibri"/>
              </a:rPr>
              <a:t>лагерь на базе МКОУ ДОЛ «Юность</a:t>
            </a:r>
            <a:r>
              <a:rPr lang="ru-RU" sz="2800" b="1" dirty="0" smtClean="0">
                <a:latin typeface="Times New Roman"/>
                <a:ea typeface="Calibri"/>
              </a:rPr>
              <a:t>» </a:t>
            </a:r>
            <a:r>
              <a:rPr lang="ru-RU" sz="2800" dirty="0" smtClean="0">
                <a:latin typeface="Times New Roman"/>
                <a:ea typeface="Calibri"/>
              </a:rPr>
              <a:t> </a:t>
            </a:r>
            <a:r>
              <a:rPr lang="ru-RU" sz="2800" dirty="0">
                <a:latin typeface="Times New Roman"/>
                <a:ea typeface="Calibri"/>
              </a:rPr>
              <a:t>-  </a:t>
            </a:r>
            <a:r>
              <a:rPr lang="ru-RU" sz="2800" b="1" u="sng" dirty="0" smtClean="0">
                <a:latin typeface="Times New Roman"/>
                <a:ea typeface="Calibri"/>
              </a:rPr>
              <a:t>80 </a:t>
            </a:r>
            <a:r>
              <a:rPr lang="ru-RU" sz="2800" b="1" u="sng" dirty="0">
                <a:latin typeface="Times New Roman"/>
                <a:ea typeface="Calibri"/>
              </a:rPr>
              <a:t>человек</a:t>
            </a:r>
            <a:r>
              <a:rPr lang="ru-RU" sz="2800" dirty="0">
                <a:latin typeface="Times New Roman"/>
                <a:ea typeface="Calibri"/>
              </a:rPr>
              <a:t>; </a:t>
            </a:r>
            <a:endParaRPr lang="ru-RU" sz="2400" dirty="0"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latin typeface="Times New Roman"/>
                <a:ea typeface="Calibri"/>
              </a:rPr>
              <a:t>3 -   </a:t>
            </a:r>
            <a:r>
              <a:rPr lang="ru-RU" sz="2800" b="1" dirty="0" smtClean="0">
                <a:latin typeface="Times New Roman"/>
                <a:ea typeface="Calibri"/>
              </a:rPr>
              <a:t>спортивных    </a:t>
            </a:r>
            <a:r>
              <a:rPr lang="ru-RU" sz="2800" b="1" dirty="0">
                <a:latin typeface="Times New Roman"/>
                <a:ea typeface="Calibri"/>
              </a:rPr>
              <a:t>лагеря</a:t>
            </a:r>
            <a:r>
              <a:rPr lang="ru-RU" sz="2800" dirty="0">
                <a:latin typeface="Times New Roman"/>
                <a:ea typeface="Calibri"/>
              </a:rPr>
              <a:t>   </a:t>
            </a:r>
            <a:r>
              <a:rPr lang="ru-RU" sz="2800" b="1" dirty="0">
                <a:latin typeface="Times New Roman"/>
                <a:ea typeface="Calibri"/>
              </a:rPr>
              <a:t>на базе </a:t>
            </a:r>
            <a:r>
              <a:rPr lang="ru-RU" sz="2800" b="1" dirty="0" smtClean="0">
                <a:latin typeface="Times New Roman"/>
                <a:ea typeface="Calibri"/>
              </a:rPr>
              <a:t>МКОУ ДОЛ «Юность» </a:t>
            </a:r>
            <a:r>
              <a:rPr lang="ru-RU" sz="2800" dirty="0" smtClean="0">
                <a:latin typeface="Times New Roman"/>
                <a:ea typeface="Calibri"/>
              </a:rPr>
              <a:t>-  </a:t>
            </a:r>
            <a:r>
              <a:rPr lang="ru-RU" sz="2800" b="1" u="sng" dirty="0" smtClean="0">
                <a:latin typeface="Times New Roman"/>
                <a:ea typeface="Calibri"/>
              </a:rPr>
              <a:t>50 </a:t>
            </a:r>
            <a:r>
              <a:rPr lang="ru-RU" sz="2800" b="1" u="sng" dirty="0">
                <a:latin typeface="Times New Roman"/>
                <a:ea typeface="Calibri"/>
              </a:rPr>
              <a:t>человека</a:t>
            </a:r>
            <a:r>
              <a:rPr lang="ru-RU" sz="2800" dirty="0">
                <a:latin typeface="Times New Roman"/>
                <a:ea typeface="Calibri"/>
              </a:rPr>
              <a:t>;</a:t>
            </a:r>
            <a:endParaRPr lang="ru-RU" sz="2400" dirty="0">
              <a:latin typeface="Times New Roman"/>
              <a:ea typeface="Times New Roman"/>
            </a:endParaRPr>
          </a:p>
          <a:p>
            <a:r>
              <a:rPr lang="ru-RU" sz="2800" b="1" dirty="0">
                <a:latin typeface="Times New Roman"/>
                <a:ea typeface="Calibri"/>
              </a:rPr>
              <a:t>В 2 загородных стационарных лагерях  отдохнуло и </a:t>
            </a:r>
            <a:r>
              <a:rPr lang="ru-RU" sz="2800" b="1">
                <a:latin typeface="Times New Roman"/>
                <a:ea typeface="Calibri"/>
              </a:rPr>
              <a:t>оздоровилось  </a:t>
            </a:r>
            <a:r>
              <a:rPr lang="ru-RU" sz="2800" b="1" smtClean="0">
                <a:latin typeface="Times New Roman"/>
                <a:ea typeface="Calibri"/>
              </a:rPr>
              <a:t>2500 </a:t>
            </a:r>
            <a:r>
              <a:rPr lang="ru-RU" sz="2800" b="1" dirty="0">
                <a:latin typeface="Times New Roman"/>
                <a:ea typeface="Calibri"/>
              </a:rPr>
              <a:t>детей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6266056"/>
            <a:ext cx="2880320" cy="58174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945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Летняя оздоровительная кампания </a:t>
            </a:r>
            <a:r>
              <a:rPr lang="ru-RU" sz="28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28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42846" y="6281936"/>
            <a:ext cx="2875880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8" name="Рисунок 7" descr="C:\Documents and Settings\Пользователь\Рабочий стол\Юность 2015\IMG_03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300039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Пользователь\Рабочий стол\Юность 2015\IMG_03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643050"/>
            <a:ext cx="310591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C:\Documents and Settings\Пользователь\Рабочий стол\Юность 2015\IMG_0381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2643182"/>
            <a:ext cx="278608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Пользователь\Рабочий стол\Мероприятие Осторожно! Ядовитые грибы!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071942"/>
            <a:ext cx="30718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Пользователь\Рабочий стол\Юность 2015\IMG_043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143380"/>
            <a:ext cx="313789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1462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20040"/>
            <a:ext cx="7560840" cy="102072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муниципальный  этап  </a:t>
            </a:r>
            <a:r>
              <a:rPr lang="ru-RU" sz="32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конкурса «Учитель года - </a:t>
            </a:r>
            <a:r>
              <a:rPr lang="ru-RU" sz="32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2015»</a:t>
            </a:r>
            <a:endParaRPr lang="ru-RU" sz="32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28596" y="1500174"/>
            <a:ext cx="7239000" cy="441187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sz="2800" dirty="0" smtClean="0">
              <a:solidFill>
                <a:srgbClr val="0070C0"/>
              </a:solidFill>
              <a:latin typeface="Times New Roman CYR"/>
              <a:ea typeface="Calibri"/>
            </a:endParaRPr>
          </a:p>
          <a:p>
            <a:pPr marL="0" indent="0">
              <a:buNone/>
            </a:pPr>
            <a:r>
              <a:rPr lang="ru-RU" sz="2800" dirty="0">
                <a:latin typeface="Times New Roman CYR"/>
                <a:ea typeface="Calibri"/>
              </a:rPr>
              <a:t> </a:t>
            </a:r>
            <a:r>
              <a:rPr lang="ru-RU" sz="2800" dirty="0" smtClean="0">
                <a:latin typeface="Times New Roman CYR"/>
                <a:ea typeface="Calibri"/>
              </a:rPr>
              <a:t>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6093296"/>
            <a:ext cx="2880320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6" name="Рисунок 5" descr="C:\Documents and Settings\Пользователь\Рабочий стол\Документы 2014-2015 учебного года\Учитель года - 2015\ФОТО - Учитель года 2015\IMG_550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500174"/>
            <a:ext cx="192882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Пользователь\Рабочий стол\Документы 2014-2015 учебного года\Учитель года - 2015\ФОТО - Учитель года 2015\IMG_563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4143380"/>
            <a:ext cx="291222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Пользователь\Рабочий стол\Документы 2014-2015 учебного года\Учитель года - 2015\ФОТО - Учитель года 2015\IMG_563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143380"/>
            <a:ext cx="279794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Пользователь\Рабочий стол\Документы 2014-2015 учебного года\Учитель года - 2015\ФОТО - Учитель года 2015\IMG_555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1500174"/>
            <a:ext cx="200026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7658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Победитель  муниципального  этапа  конкурса </a:t>
            </a:r>
            <a:b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«Учитель года - 2015»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7272808" cy="446449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         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               Пятова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      </a:t>
            </a:r>
            <a:r>
              <a:rPr lang="ru-RU" sz="2400" dirty="0" smtClean="0">
                <a:latin typeface="Times New Roman"/>
                <a:ea typeface="Times New Roman"/>
              </a:rPr>
              <a:t>Наталья  </a:t>
            </a:r>
            <a:r>
              <a:rPr lang="ru-RU" sz="2400" dirty="0" smtClean="0">
                <a:latin typeface="Times New Roman"/>
                <a:ea typeface="Times New Roman"/>
              </a:rPr>
              <a:t>Сергеевна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              учитель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      начальных </a:t>
            </a:r>
            <a:r>
              <a:rPr lang="ru-RU" sz="2400" dirty="0">
                <a:latin typeface="Times New Roman"/>
                <a:ea typeface="Times New Roman"/>
              </a:rPr>
              <a:t>классов 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               МКОУ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      «</a:t>
            </a:r>
            <a:r>
              <a:rPr lang="ru-RU" sz="2400" dirty="0" err="1" smtClean="0">
                <a:latin typeface="Times New Roman"/>
                <a:ea typeface="Times New Roman"/>
              </a:rPr>
              <a:t>Новоусманская</a:t>
            </a:r>
            <a:r>
              <a:rPr lang="ru-RU" sz="2400" dirty="0" smtClean="0">
                <a:latin typeface="Times New Roman"/>
                <a:ea typeface="Times New Roman"/>
              </a:rPr>
              <a:t>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           СОШ №3»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6237312"/>
            <a:ext cx="2952328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6" name="Рисунок 3" descr="Пятова Н.С. 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714488"/>
            <a:ext cx="391318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30876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Результаты муниципального  этапа  конкурса </a:t>
            </a:r>
            <a:r>
              <a:rPr lang="ru-RU" sz="28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Учитель года - </a:t>
            </a:r>
            <a:r>
              <a:rPr lang="ru-RU" sz="28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cs typeface="Times New Roman" pitchFamily="18" charset="0"/>
              </a:rPr>
              <a:t>2015»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marL="0" lvl="0" indent="0">
              <a:buClr>
                <a:srgbClr val="B13F9A"/>
              </a:buClr>
              <a:buNone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sz="18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B13F9A"/>
              </a:buClr>
            </a:pPr>
            <a:endParaRPr lang="ru-RU" sz="18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marL="0" lvl="0" indent="0">
              <a:buClr>
                <a:srgbClr val="B13F9A"/>
              </a:buClr>
              <a:buNone/>
            </a:pPr>
            <a:endParaRPr lang="ru-RU" sz="1500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>
              <a:lnSpc>
                <a:spcPct val="150000"/>
              </a:lnSpc>
              <a:buClr>
                <a:srgbClr val="B13F9A"/>
              </a:buClr>
              <a:buNone/>
            </a:pPr>
            <a:endParaRPr lang="ru-RU" sz="15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6229913"/>
            <a:ext cx="2952328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7" name="Рисунок 3" descr="ФОТО ПОПОВОЙ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857364"/>
            <a:ext cx="371477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MG_38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785926"/>
            <a:ext cx="2397849" cy="303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214810" y="5072074"/>
            <a:ext cx="3500462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B13F9A"/>
              </a:buClr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3 место -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Бруданина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Ольга   Владимировна – учитель начальных   классов МКОУ «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Тресвятская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5072074"/>
            <a:ext cx="3500462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B13F9A"/>
              </a:buClr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2 место - Попова Ольга Анатольевна – учитель английского языка МКОУ               «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Синицынская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641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02072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Times New Roman"/>
                <a:ea typeface="Times New Roman"/>
              </a:rPr>
              <a:t>Система дошкольного образования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28800"/>
            <a:ext cx="7239000" cy="4536504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latin typeface="Times New Roman"/>
                <a:ea typeface="Times New Roman"/>
              </a:rPr>
              <a:t>14 муниципальных </a:t>
            </a:r>
            <a:endParaRPr lang="ru-RU" sz="4000" dirty="0" smtClean="0"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sz="4000" dirty="0" smtClean="0">
                <a:latin typeface="Times New Roman"/>
                <a:ea typeface="Times New Roman"/>
              </a:rPr>
              <a:t>дошкольных </a:t>
            </a:r>
            <a:r>
              <a:rPr lang="ru-RU" sz="4000" dirty="0">
                <a:latin typeface="Times New Roman"/>
                <a:ea typeface="Times New Roman"/>
              </a:rPr>
              <a:t>образовательных </a:t>
            </a:r>
            <a:r>
              <a:rPr lang="ru-RU" sz="4000" dirty="0" smtClean="0">
                <a:latin typeface="Times New Roman"/>
                <a:ea typeface="Times New Roman"/>
              </a:rPr>
              <a:t>учреждений – из них</a:t>
            </a:r>
            <a:endParaRPr lang="ru-RU" sz="4000" dirty="0" smtClean="0"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sz="4000" dirty="0" smtClean="0">
                <a:latin typeface="Times New Roman"/>
              </a:rPr>
              <a:t>3 - центра развития ребенка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/>
              </a:rPr>
              <a:t>2  - детских сада общеразвивающего вида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6237312"/>
            <a:ext cx="2880320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26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F4E7E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муниципальный этап  </a:t>
            </a:r>
            <a:r>
              <a:rPr lang="ru-RU" sz="28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F4E7E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конкурса «Воспитатель года - </a:t>
            </a:r>
            <a:r>
              <a:rPr lang="ru-RU" sz="28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F4E7E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2015»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4572008"/>
            <a:ext cx="7239000" cy="1388082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0" lvl="0" indent="0">
              <a:buClr>
                <a:srgbClr val="B13F9A"/>
              </a:buClr>
              <a:buNone/>
            </a:pPr>
            <a:r>
              <a:rPr lang="ru-RU" sz="2400" dirty="0" smtClean="0">
                <a:solidFill>
                  <a:srgbClr val="0070C0"/>
                </a:solidFill>
                <a:latin typeface="Times New Roman CYR"/>
                <a:ea typeface="Calibri"/>
              </a:rPr>
              <a:t>              </a:t>
            </a:r>
          </a:p>
          <a:p>
            <a:pPr marL="0" lvl="0" indent="0" algn="ctr">
              <a:buClr>
                <a:srgbClr val="B13F9A"/>
              </a:buClr>
              <a:buNone/>
            </a:pPr>
            <a:r>
              <a:rPr lang="ru-RU" sz="2400" dirty="0">
                <a:solidFill>
                  <a:srgbClr val="0070C0"/>
                </a:solidFill>
                <a:latin typeface="Times New Roman CYR"/>
                <a:ea typeface="Calibri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 CYR"/>
                <a:ea typeface="Calibri"/>
              </a:rPr>
              <a:t>              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Проведен 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муниципальный 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этап     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конкурса 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 «Воспитатель 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года — 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2015»,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участниками которого  стали 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9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  педагогов  детских садов   района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6093296"/>
            <a:ext cx="2880320" cy="63783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6" name="Рисунок 5" descr="C:\Documents and Settings\Пользователь\Рабочий стол\Фото - воспитатель года\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571612"/>
            <a:ext cx="421023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561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Победитель  муниципального этапа  конкурса «Воспитатель года - 2015» 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6165304"/>
            <a:ext cx="2880320" cy="60121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928802"/>
            <a:ext cx="3909812" cy="307183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spc="20" dirty="0" smtClean="0">
                <a:solidFill>
                  <a:srgbClr val="0070C0"/>
                </a:solidFill>
                <a:latin typeface="Times New Roman"/>
                <a:ea typeface="Calibri"/>
                <a:cs typeface="Calibri"/>
              </a:rPr>
              <a:t>           </a:t>
            </a:r>
          </a:p>
          <a:p>
            <a:pPr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Япрынцева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Ольга Александровна – воспитатель МКДОУ «ЦРР-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Новоусманский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детский  сада  №3»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6" name="Рисунок 5" descr="C:\Documents and Settings\Пользователь\Рабочий стол\Фото - воспитатель года\IMG_57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285992"/>
            <a:ext cx="352901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F4E7E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Результаты муниципального этапа  конкурса «Воспитатель года - </a:t>
            </a:r>
            <a:r>
              <a:rPr lang="ru-RU" sz="28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F4E7E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2015»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2428868"/>
            <a:ext cx="7239000" cy="1546042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 indent="0" algn="just">
              <a:buClr>
                <a:srgbClr val="B13F9A"/>
              </a:buClr>
              <a:buNone/>
            </a:pPr>
            <a:endParaRPr 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488" y="6072206"/>
            <a:ext cx="2952328" cy="63745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" name="Рисунок 4" descr="C:\Documents and Settings\Пользователь\Рабочий стол\Фото - воспитатель года\IMG_56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928802"/>
            <a:ext cx="24288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Пользователь\Рабочий стол\Фото - воспитатель года\IMG_56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000240"/>
            <a:ext cx="35719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143372" y="5000636"/>
            <a:ext cx="3429024" cy="10001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место — Леонова Лиана Петровна — воспитатель МКДОУ «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Рождественско-Хавский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детский  сад ОВ»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5000636"/>
            <a:ext cx="3357586" cy="10001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место  - 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Солодкова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Татьяна Александровна — воспитатель МКДОУ «ЦРР -   детский  сад  «Радуга»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336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3929066"/>
            <a:ext cx="1357322" cy="137727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ru-RU" sz="2400" b="1" dirty="0" smtClean="0">
              <a:solidFill>
                <a:srgbClr val="0070C0"/>
              </a:solidFill>
              <a:latin typeface="Times New Roman"/>
              <a:ea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Победители В конкурсе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лучших учителей образовательных организаций для денежного поощрения за высокие достижения в педагогической деятельности в 2015 году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3174" y="6281936"/>
            <a:ext cx="2880320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8" name="Рисунок 7" descr="Вера Вя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1785926"/>
            <a:ext cx="2622318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E:\1 фотка\IMG_0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857364"/>
            <a:ext cx="2714644" cy="394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214810" y="5286388"/>
            <a:ext cx="3500462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Черкашина Вера Вячеславовна – учитель информатики МКОУ «Никольская СОШ» -2 место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5286388"/>
            <a:ext cx="35719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Каминова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Татьяна Ивановна – учитель начальных классов МКОУ «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Новоусманская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 №4» – 1 место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3214686"/>
            <a:ext cx="1357322" cy="109791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endParaRPr lang="ru-RU" sz="2400" b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7560840" cy="1143000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2"/>
                </a:solidFill>
                <a:latin typeface="Times New Roman"/>
                <a:ea typeface="Times New Roman"/>
              </a:rPr>
              <a:t>Победители конкурса</a:t>
            </a:r>
            <a:r>
              <a:rPr lang="ru-RU" sz="1800" dirty="0" smtClean="0"/>
              <a:t> 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лучших учителей образовательных учреждений для денежного поощрения за высокие достижения в педагогической деятельности в соответствии с квотой губернатора   Воронежской области в 2015 году</a:t>
            </a:r>
            <a:endParaRPr lang="ru-RU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6265300"/>
            <a:ext cx="2952328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6" name="Picture 7" descr="P10508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928802"/>
            <a:ext cx="2524148" cy="369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Users\80705\Pictures\Изображение\Изображение 163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57224" y="1857364"/>
            <a:ext cx="3286148" cy="3454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57224" y="5357826"/>
            <a:ext cx="3286148" cy="842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Савватимова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Юлия Юрьевна – учитель музыки МКОУ 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Новоусманский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лицей»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6248" y="5357826"/>
            <a:ext cx="3214710" cy="842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Яковлева Надежда Васильевна – учитель математики МКОУ 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Новоусманская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 №2»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Поездка  на  «третье ратное  поле» село Прохоровка </a:t>
            </a:r>
            <a:b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белгородской области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71736" y="6143644"/>
            <a:ext cx="2928958" cy="57150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Новая Усмань 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" name="Содержимое 4" descr="C:\Documents and Settings\Пользователь\Рабочий стол\Фото  - Прохоровка 2015\Прохоровка 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4000504"/>
            <a:ext cx="307183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Пользователь\Рабочий стол\Фото  - Прохоровка 2015\image 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571612"/>
            <a:ext cx="200026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Пользователь\Рабочий стол\Фото  - Прохоровка 2015\image 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643050"/>
            <a:ext cx="30718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Пользователь\Рабочий стол\Фото  - Прохоровка 2015\image 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000504"/>
            <a:ext cx="295751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открытие мемориальной доски</a:t>
            </a:r>
            <a:endParaRPr lang="ru-RU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hrenovskaja-shkola.narod.ru/70-letie-pobedy/3-9.05.1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14810" y="3857628"/>
            <a:ext cx="3309196" cy="210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Documents and Settings\Пользователь\Рабочий стол\14md-201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857628"/>
            <a:ext cx="3184526" cy="209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Пользователь\Рабочий стол\13md-201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643050"/>
            <a:ext cx="318452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Пользователь\Рабочий стол\3md-201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1643050"/>
            <a:ext cx="328614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571736" y="6286496"/>
            <a:ext cx="3000396" cy="57150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Новая Усмань 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F4E7E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Творческие отчеты коллективов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6201308"/>
            <a:ext cx="2952328" cy="64807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9" name="Содержимое 8" descr="C:\Documents and Settings\Пользователь\Рабочий стол\ФОТО Смотр\DSC001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4000504"/>
            <a:ext cx="3481390" cy="207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Пользователь\Рабочий стол\ФОТО Смотр\DSC001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929066"/>
            <a:ext cx="3286148" cy="210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Пользователь\Рабочий стол\ФОТО Смотр\DSC001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500174"/>
            <a:ext cx="335758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Пользователь\Рабочий стол\ФОТО Смотр\DSC035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1500174"/>
            <a:ext cx="3429024" cy="229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Пользователь\Рабочий стол\ФОТО Смотр\DSC036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714620"/>
            <a:ext cx="3327403" cy="229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221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20040"/>
            <a:ext cx="7704856" cy="146588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Times New Roman"/>
                <a:ea typeface="Times New Roman"/>
              </a:rPr>
              <a:t>Отдел </a:t>
            </a:r>
            <a:r>
              <a:rPr lang="ru-RU" sz="2400" dirty="0" smtClean="0">
                <a:solidFill>
                  <a:schemeClr val="tx2"/>
                </a:solidFill>
                <a:latin typeface="Times New Roman"/>
                <a:ea typeface="Times New Roman"/>
              </a:rPr>
              <a:t>образования, опеки, спорта и молодежной политики  </a:t>
            </a:r>
            <a:r>
              <a:rPr lang="ru-RU" sz="2400" dirty="0">
                <a:solidFill>
                  <a:schemeClr val="tx2"/>
                </a:solidFill>
                <a:latin typeface="Times New Roman"/>
                <a:ea typeface="Times New Roman"/>
              </a:rPr>
              <a:t>администрации </a:t>
            </a:r>
            <a:r>
              <a:rPr lang="ru-RU" sz="2400" dirty="0" err="1">
                <a:solidFill>
                  <a:schemeClr val="tx2"/>
                </a:solidFill>
                <a:latin typeface="Times New Roman"/>
                <a:ea typeface="Times New Roman"/>
              </a:rPr>
              <a:t>Новоусманского</a:t>
            </a:r>
            <a:r>
              <a:rPr lang="ru-RU" sz="2400" dirty="0">
                <a:solidFill>
                  <a:schemeClr val="tx2"/>
                </a:solidFill>
                <a:latin typeface="Times New Roman"/>
                <a:ea typeface="Times New Roman"/>
              </a:rPr>
              <a:t> муниципального района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3116"/>
            <a:ext cx="7165852" cy="350046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lvl="0" algn="ctr">
              <a:buClr>
                <a:srgbClr val="B13F9A"/>
              </a:buClr>
              <a:buNone/>
            </a:pPr>
            <a:r>
              <a:rPr lang="ru-RU" dirty="0" smtClean="0"/>
              <a:t>   </a:t>
            </a:r>
          </a:p>
          <a:p>
            <a:pPr lvl="0" algn="ctr">
              <a:buClr>
                <a:srgbClr val="B13F9A"/>
              </a:buClr>
              <a:buNone/>
            </a:pPr>
            <a:endParaRPr lang="ru-RU" sz="4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Clr>
                <a:srgbClr val="B13F9A"/>
              </a:buCl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внимание !</a:t>
            </a:r>
          </a:p>
          <a:p>
            <a:pPr lvl="0" algn="r">
              <a:buClr>
                <a:srgbClr val="B13F9A"/>
              </a:buClr>
              <a:buNone/>
            </a:pP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r">
              <a:buClr>
                <a:srgbClr val="B13F9A"/>
              </a:buClr>
              <a:buNone/>
            </a:pP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Руководитель отдела </a:t>
            </a:r>
          </a:p>
          <a:p>
            <a:pPr lvl="0" algn="r">
              <a:buClr>
                <a:srgbClr val="B13F9A"/>
              </a:buClr>
              <a:buNone/>
            </a:pP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С. Ю. Янышев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57880" y="6237312"/>
            <a:ext cx="3168352" cy="59332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486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1.liveinternet.ru/images/attach/c/3/77/721/77721897_77701510_41167251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820891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29385" y="6281936"/>
            <a:ext cx="2880320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/>
                <a:ea typeface="Times New Roman"/>
              </a:rPr>
              <a:t>Введение ФГОС </a:t>
            </a:r>
            <a:br>
              <a:rPr lang="ru-RU" sz="32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/>
                <a:ea typeface="Times New Roman"/>
              </a:rPr>
            </a:br>
            <a:r>
              <a:rPr lang="ru-RU" sz="320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/>
                <a:ea typeface="Times New Roman"/>
              </a:rPr>
              <a:t>дошкольного </a:t>
            </a:r>
            <a:r>
              <a:rPr lang="ru-RU" sz="32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/>
                <a:ea typeface="Times New Roman"/>
              </a:rPr>
              <a:t>образования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462789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ts val="20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2800" dirty="0" smtClean="0">
              <a:latin typeface="Times New Roman"/>
              <a:ea typeface="Times New Roman"/>
            </a:endParaRPr>
          </a:p>
          <a:p>
            <a:pPr marL="0" lvl="0" indent="0" eaLnBrk="0" fontAlgn="base" hangingPunct="0">
              <a:spcBef>
                <a:spcPts val="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3200" dirty="0" smtClean="0">
                <a:latin typeface="Times New Roman"/>
                <a:ea typeface="Times New Roman"/>
              </a:rPr>
              <a:t>Увеличение  </a:t>
            </a:r>
            <a:r>
              <a:rPr lang="ru-RU" sz="3200" dirty="0">
                <a:latin typeface="Times New Roman"/>
                <a:ea typeface="Times New Roman"/>
              </a:rPr>
              <a:t>доли детей в возрасте </a:t>
            </a:r>
            <a:endParaRPr lang="ru-RU" sz="3200" dirty="0" smtClean="0">
              <a:latin typeface="Times New Roman"/>
              <a:ea typeface="Times New Roman"/>
            </a:endParaRPr>
          </a:p>
          <a:p>
            <a:pPr marL="0" lvl="0" indent="0" eaLnBrk="0" fontAlgn="base" hangingPunct="0">
              <a:spcBef>
                <a:spcPts val="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3200" dirty="0" smtClean="0">
                <a:latin typeface="Times New Roman"/>
                <a:ea typeface="Times New Roman"/>
              </a:rPr>
              <a:t>от </a:t>
            </a:r>
            <a:r>
              <a:rPr lang="ru-RU" sz="3200" dirty="0">
                <a:latin typeface="Times New Roman"/>
                <a:ea typeface="Times New Roman"/>
              </a:rPr>
              <a:t>1-6 лет, получающих дошкольную образовательную </a:t>
            </a:r>
            <a:r>
              <a:rPr lang="ru-RU" sz="3200" dirty="0" smtClean="0">
                <a:latin typeface="Times New Roman"/>
                <a:ea typeface="Times New Roman"/>
              </a:rPr>
              <a:t>услугу</a:t>
            </a:r>
            <a:endParaRPr lang="ru-RU" sz="3200" dirty="0">
              <a:latin typeface="Times New Roman"/>
              <a:ea typeface="Times New Roman"/>
            </a:endParaRPr>
          </a:p>
          <a:p>
            <a:pPr marL="0" lvl="0" indent="0" eaLnBrk="0" fontAlgn="base" hangingPunct="0">
              <a:spcBef>
                <a:spcPts val="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3200" dirty="0">
                <a:latin typeface="Times New Roman"/>
                <a:ea typeface="Times New Roman"/>
              </a:rPr>
              <a:t>У</a:t>
            </a:r>
            <a:r>
              <a:rPr lang="ru-RU" sz="3200" dirty="0" smtClean="0">
                <a:latin typeface="Times New Roman"/>
                <a:ea typeface="Times New Roman"/>
              </a:rPr>
              <a:t>лучшение </a:t>
            </a:r>
            <a:r>
              <a:rPr lang="ru-RU" sz="3200" dirty="0">
                <a:latin typeface="Times New Roman"/>
                <a:ea typeface="Times New Roman"/>
              </a:rPr>
              <a:t>материально-технического оснащения учреждений дошкольного образования </a:t>
            </a:r>
            <a:endParaRPr lang="ru-RU" sz="3200" dirty="0">
              <a:latin typeface="Times New Roman" pitchFamily="18" charset="0"/>
            </a:endParaRPr>
          </a:p>
          <a:p>
            <a:pPr marL="0" lvl="0" indent="0" eaLnBrk="0" fontAlgn="base" hangingPunct="0">
              <a:spcBef>
                <a:spcPts val="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3200" dirty="0">
                <a:latin typeface="Times New Roman" pitchFamily="18" charset="0"/>
              </a:rPr>
              <a:t>Повышение заработной платы </a:t>
            </a:r>
            <a:r>
              <a:rPr lang="ru-RU" sz="3200" dirty="0" smtClean="0">
                <a:latin typeface="Times New Roman" pitchFamily="18" charset="0"/>
              </a:rPr>
              <a:t>воспитателей</a:t>
            </a:r>
            <a:endParaRPr lang="ru-RU" sz="3200" dirty="0">
              <a:latin typeface="Times New Roman" pitchFamily="18" charset="0"/>
            </a:endParaRPr>
          </a:p>
          <a:p>
            <a:pPr marL="0" lvl="0" indent="0" eaLnBrk="0" fontAlgn="base" hangingPunct="0">
              <a:spcBef>
                <a:spcPts val="20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2800" dirty="0">
              <a:solidFill>
                <a:srgbClr val="0070C0"/>
              </a:solidFill>
              <a:latin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6237312"/>
            <a:ext cx="2952328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292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eaLnBrk="0" fontAlgn="base" hangingPunct="0">
              <a:lnSpc>
                <a:spcPts val="2000"/>
              </a:lnSpc>
              <a:spcBef>
                <a:spcPts val="200"/>
              </a:spcBef>
              <a:spcAft>
                <a:spcPct val="0"/>
              </a:spcAft>
            </a:pPr>
            <a:r>
              <a:rPr lang="ru-RU" sz="1800" cap="none" dirty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/>
            </a:r>
            <a:br>
              <a:rPr lang="ru-RU" sz="1800" cap="none" dirty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440" y="1700808"/>
            <a:ext cx="7239000" cy="41068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lvl="0" indent="0"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26 общеобразовательных учреждений: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16 - средних общеобразовательных школ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- основных  общеобразовательных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школ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4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6237312"/>
            <a:ext cx="2880320" cy="572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88640"/>
            <a:ext cx="6984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B13F9A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Сеть общеобразовательных учреждений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378205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Инновационные проекты в области школьного образования</a:t>
            </a:r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3050"/>
            <a:ext cx="7239000" cy="484632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623128"/>
            <a:ext cx="345638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7" name="Рисунок 6" descr="C:\Users\Наталья Владимировна\Desktop\2013\ДО\Дистанционное Обучение ГОБУ ВО ЦЛПДО\Фотоотч\МКОУ Р-Хавская СОШ\DSC016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3084031" cy="214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Наталья Владимировна\Desktop\2013\ДО\Дистанционное Обучение ГОБУ ВО ЦЛПДО\Фотоотч\МКОУ Р-Хавская СОШ\DSC016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43050"/>
            <a:ext cx="327051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Наталья Владимировна\AppData\Local\Temp\HamsterArc{7076c509-455d-41f9-bb8b-a22e2a98cb26}\DSCN48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14818"/>
            <a:ext cx="315647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Наталья Владимировна\AppData\Local\Temp\HamsterArc{28a6e7ff-6190-4c3f-bf46-df1a805a227f}\DSCN488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143380"/>
            <a:ext cx="3163490" cy="237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Наталья Владимировна\AppData\Local\Temp\HamsterArc{8d9b5a00-f8ae-465a-b0d4-2a529dfb7196}\DSCN488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2143116"/>
            <a:ext cx="2546335" cy="339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55776" y="6278386"/>
            <a:ext cx="3168352" cy="5761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239000" cy="105273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Times New Roman"/>
                <a:ea typeface="Times New Roman"/>
              </a:rPr>
              <a:t>Введение ФГОС</a:t>
            </a:r>
            <a:r>
              <a:rPr lang="ru-RU" sz="3200" dirty="0">
                <a:latin typeface="Times New Roman"/>
                <a:ea typeface="Times New Roman"/>
              </a:rPr>
              <a:t>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7239000" cy="484632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latin typeface="Times New Roman"/>
                <a:ea typeface="Times New Roman"/>
              </a:rPr>
              <a:t>Р</a:t>
            </a:r>
            <a:r>
              <a:rPr lang="ru-RU" sz="2800" b="1" dirty="0" smtClean="0">
                <a:latin typeface="Times New Roman"/>
                <a:ea typeface="Times New Roman"/>
              </a:rPr>
              <a:t>егиональная</a:t>
            </a:r>
            <a:r>
              <a:rPr lang="ru-RU" sz="2800" dirty="0" smtClean="0">
                <a:latin typeface="Times New Roman"/>
                <a:ea typeface="Times New Roman"/>
              </a:rPr>
              <a:t> </a:t>
            </a:r>
            <a:r>
              <a:rPr lang="ru-RU" sz="2800" b="1" dirty="0">
                <a:latin typeface="Times New Roman"/>
                <a:ea typeface="Times New Roman"/>
              </a:rPr>
              <a:t>площадка по теме «Введение ФГОС ООО»  </a:t>
            </a:r>
            <a:r>
              <a:rPr lang="ru-RU" sz="2800" b="1" spc="-110" dirty="0">
                <a:latin typeface="Times New Roman"/>
                <a:ea typeface="Times New Roman"/>
              </a:rPr>
              <a:t>на базе  МКОУ «</a:t>
            </a:r>
            <a:r>
              <a:rPr lang="ru-RU" sz="2800" b="1" spc="-110" dirty="0" err="1">
                <a:latin typeface="Times New Roman"/>
                <a:ea typeface="Times New Roman"/>
              </a:rPr>
              <a:t>Новоусманский</a:t>
            </a:r>
            <a:r>
              <a:rPr lang="ru-RU" sz="2800" b="1" spc="-110" dirty="0">
                <a:latin typeface="Times New Roman"/>
                <a:ea typeface="Times New Roman"/>
              </a:rPr>
              <a:t> </a:t>
            </a:r>
            <a:r>
              <a:rPr lang="ru-RU" sz="2800" b="1" spc="-110" dirty="0" smtClean="0">
                <a:latin typeface="Times New Roman"/>
                <a:ea typeface="Times New Roman"/>
              </a:rPr>
              <a:t>лицей»</a:t>
            </a:r>
            <a:r>
              <a:rPr lang="ru-RU" sz="2800" spc="-110" dirty="0">
                <a:latin typeface="Times New Roman"/>
                <a:ea typeface="Times New Roman"/>
              </a:rPr>
              <a:t> </a:t>
            </a:r>
            <a:r>
              <a:rPr lang="ru-RU" sz="2800" spc="-110" dirty="0" smtClean="0">
                <a:latin typeface="Times New Roman"/>
                <a:ea typeface="Times New Roman"/>
              </a:rPr>
              <a:t>- </a:t>
            </a:r>
            <a:r>
              <a:rPr lang="ru-RU" sz="2800" b="1" spc="-110" dirty="0" smtClean="0">
                <a:latin typeface="Times New Roman"/>
                <a:ea typeface="Times New Roman"/>
              </a:rPr>
              <a:t>2012 год </a:t>
            </a: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latin typeface="Times New Roman"/>
                <a:ea typeface="Times New Roman"/>
              </a:rPr>
              <a:t>Региональная</a:t>
            </a:r>
            <a:r>
              <a:rPr lang="ru-RU" sz="2800" dirty="0">
                <a:latin typeface="Times New Roman"/>
                <a:ea typeface="Times New Roman"/>
              </a:rPr>
              <a:t> </a:t>
            </a:r>
            <a:r>
              <a:rPr lang="ru-RU" sz="2800" b="1" dirty="0">
                <a:latin typeface="Times New Roman"/>
                <a:ea typeface="Times New Roman"/>
              </a:rPr>
              <a:t>площадка по теме</a:t>
            </a:r>
            <a:r>
              <a:rPr lang="ru-RU" sz="2800" dirty="0" smtClean="0">
                <a:latin typeface="Times New Roman"/>
                <a:ea typeface="Times New Roman"/>
              </a:rPr>
              <a:t> </a:t>
            </a:r>
            <a:r>
              <a:rPr lang="ru-RU" sz="2800" b="1" dirty="0">
                <a:latin typeface="Times New Roman"/>
                <a:ea typeface="Times New Roman"/>
              </a:rPr>
              <a:t>«Введение ФГОС ООО</a:t>
            </a:r>
            <a:r>
              <a:rPr lang="ru-RU" sz="2800" b="1" dirty="0" smtClean="0">
                <a:latin typeface="Times New Roman"/>
                <a:ea typeface="Times New Roman"/>
              </a:rPr>
              <a:t>»</a:t>
            </a:r>
            <a:r>
              <a:rPr lang="ru-RU" sz="2800" b="1" spc="-110" dirty="0">
                <a:latin typeface="Times New Roman"/>
                <a:ea typeface="Times New Roman"/>
              </a:rPr>
              <a:t> на базе</a:t>
            </a:r>
            <a:r>
              <a:rPr lang="ru-RU" sz="2800" b="1" dirty="0" smtClean="0">
                <a:latin typeface="Times New Roman"/>
                <a:ea typeface="Times New Roman"/>
              </a:rPr>
              <a:t> МКОУ </a:t>
            </a:r>
            <a:r>
              <a:rPr lang="ru-RU" sz="2800" b="1" dirty="0">
                <a:latin typeface="Times New Roman"/>
                <a:ea typeface="Times New Roman"/>
              </a:rPr>
              <a:t>«</a:t>
            </a:r>
            <a:r>
              <a:rPr lang="ru-RU" sz="2800" b="1" dirty="0" err="1">
                <a:latin typeface="Times New Roman"/>
                <a:ea typeface="Times New Roman"/>
              </a:rPr>
              <a:t>Новоусманская</a:t>
            </a:r>
            <a:r>
              <a:rPr lang="ru-RU" sz="2800" b="1" dirty="0">
                <a:latin typeface="Times New Roman"/>
                <a:ea typeface="Times New Roman"/>
              </a:rPr>
              <a:t> СОШ №3» - 2013 год</a:t>
            </a:r>
            <a:endParaRPr lang="ru-RU" sz="2800" b="1" dirty="0" smtClean="0">
              <a:latin typeface="Times New Roman"/>
              <a:ea typeface="Times New Roman"/>
            </a:endParaRP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latin typeface="Times New Roman"/>
                <a:ea typeface="Times New Roman"/>
              </a:rPr>
              <a:t>Региональная</a:t>
            </a:r>
            <a:r>
              <a:rPr lang="ru-RU" sz="2800" dirty="0">
                <a:latin typeface="Times New Roman"/>
                <a:ea typeface="Times New Roman"/>
              </a:rPr>
              <a:t> </a:t>
            </a:r>
            <a:r>
              <a:rPr lang="ru-RU" sz="2800" b="1" dirty="0">
                <a:latin typeface="Times New Roman"/>
                <a:ea typeface="Times New Roman"/>
              </a:rPr>
              <a:t>площадка по теме</a:t>
            </a:r>
            <a:r>
              <a:rPr lang="ru-RU" sz="2800" dirty="0">
                <a:latin typeface="Times New Roman"/>
                <a:ea typeface="Times New Roman"/>
              </a:rPr>
              <a:t> </a:t>
            </a:r>
            <a:r>
              <a:rPr lang="ru-RU" sz="2800" b="1" dirty="0">
                <a:latin typeface="Times New Roman"/>
                <a:ea typeface="Times New Roman"/>
              </a:rPr>
              <a:t>«Введение ФГОС ООО»</a:t>
            </a:r>
            <a:r>
              <a:rPr lang="ru-RU" sz="2800" b="1" spc="-110" dirty="0">
                <a:latin typeface="Times New Roman"/>
                <a:ea typeface="Times New Roman"/>
              </a:rPr>
              <a:t> на базе </a:t>
            </a:r>
            <a:r>
              <a:rPr lang="ru-RU" sz="2800" b="1" dirty="0" smtClean="0">
                <a:latin typeface="Times New Roman"/>
                <a:ea typeface="Times New Roman"/>
              </a:rPr>
              <a:t>МКОУ </a:t>
            </a:r>
            <a:r>
              <a:rPr lang="ru-RU" sz="2800" b="1" dirty="0">
                <a:latin typeface="Times New Roman"/>
                <a:ea typeface="Times New Roman"/>
              </a:rPr>
              <a:t>«</a:t>
            </a:r>
            <a:r>
              <a:rPr lang="ru-RU" sz="2800" b="1" dirty="0" err="1">
                <a:latin typeface="Times New Roman"/>
                <a:ea typeface="Times New Roman"/>
              </a:rPr>
              <a:t>Шуберская</a:t>
            </a:r>
            <a:r>
              <a:rPr lang="ru-RU" sz="2800" b="1" dirty="0">
                <a:latin typeface="Times New Roman"/>
                <a:ea typeface="Times New Roman"/>
              </a:rPr>
              <a:t> СОШ</a:t>
            </a:r>
            <a:r>
              <a:rPr lang="ru-RU" sz="2800" b="1" dirty="0" smtClean="0">
                <a:latin typeface="Times New Roman"/>
                <a:ea typeface="Times New Roman"/>
              </a:rPr>
              <a:t>» - 2013 год</a:t>
            </a:r>
          </a:p>
          <a:p>
            <a:pPr lvl="0" indent="342900" algn="just">
              <a:lnSpc>
                <a:spcPct val="150000"/>
              </a:lnSpc>
              <a:buClr>
                <a:srgbClr val="B13F9A"/>
              </a:buClr>
            </a:pPr>
            <a:r>
              <a:rPr lang="ru-RU" sz="2800" b="1" dirty="0">
                <a:latin typeface="Times New Roman"/>
                <a:ea typeface="Times New Roman"/>
              </a:rPr>
              <a:t>Региональная</a:t>
            </a:r>
            <a:r>
              <a:rPr lang="ru-RU" sz="2800" dirty="0">
                <a:latin typeface="Times New Roman"/>
                <a:ea typeface="Times New Roman"/>
              </a:rPr>
              <a:t> </a:t>
            </a:r>
            <a:r>
              <a:rPr lang="ru-RU" sz="2800" b="1" dirty="0">
                <a:latin typeface="Times New Roman"/>
                <a:ea typeface="Times New Roman"/>
              </a:rPr>
              <a:t>площадка </a:t>
            </a:r>
            <a:r>
              <a:rPr lang="ru-RU" sz="2800" b="1" dirty="0" smtClean="0">
                <a:latin typeface="Times New Roman"/>
                <a:ea typeface="Times New Roman"/>
              </a:rPr>
              <a:t>по </a:t>
            </a:r>
            <a:r>
              <a:rPr lang="ru-RU" sz="2800" b="1" dirty="0">
                <a:latin typeface="Times New Roman"/>
                <a:ea typeface="Times New Roman"/>
              </a:rPr>
              <a:t>теме «Введение ФГОС С(П)ОО</a:t>
            </a:r>
            <a:r>
              <a:rPr lang="ru-RU" sz="2800" b="1" dirty="0" smtClean="0">
                <a:latin typeface="Times New Roman"/>
                <a:ea typeface="Times New Roman"/>
              </a:rPr>
              <a:t>»</a:t>
            </a:r>
            <a:r>
              <a:rPr lang="ru-RU" sz="2800" b="1" spc="-110" dirty="0">
                <a:latin typeface="Times New Roman"/>
                <a:ea typeface="Times New Roman"/>
              </a:rPr>
              <a:t> на базе  МКОУ «</a:t>
            </a:r>
            <a:r>
              <a:rPr lang="ru-RU" sz="2800" b="1" spc="-110" dirty="0" err="1">
                <a:latin typeface="Times New Roman"/>
                <a:ea typeface="Times New Roman"/>
              </a:rPr>
              <a:t>Новоусманский</a:t>
            </a:r>
            <a:r>
              <a:rPr lang="ru-RU" sz="2800" b="1" spc="-110" dirty="0">
                <a:latin typeface="Times New Roman"/>
                <a:ea typeface="Times New Roman"/>
              </a:rPr>
              <a:t> лицей»</a:t>
            </a:r>
            <a:r>
              <a:rPr lang="ru-RU" sz="2800" spc="-110" dirty="0">
                <a:latin typeface="Times New Roman"/>
                <a:ea typeface="Times New Roman"/>
              </a:rPr>
              <a:t> - </a:t>
            </a:r>
            <a:r>
              <a:rPr lang="ru-RU" sz="2800" b="1" spc="-110" dirty="0" smtClean="0">
                <a:latin typeface="Times New Roman"/>
                <a:ea typeface="Times New Roman"/>
              </a:rPr>
              <a:t>2013 </a:t>
            </a:r>
            <a:r>
              <a:rPr lang="ru-RU" sz="2800" b="1" spc="-110" dirty="0">
                <a:latin typeface="Times New Roman"/>
                <a:ea typeface="Times New Roman"/>
              </a:rPr>
              <a:t>год </a:t>
            </a: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6237312"/>
            <a:ext cx="2880320" cy="6206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954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239000" cy="748684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2"/>
                </a:solidFill>
                <a:latin typeface="Times New Roman"/>
                <a:ea typeface="Times New Roman"/>
              </a:rPr>
              <a:t>Доступная среда</a:t>
            </a:r>
            <a:endParaRPr lang="ru-RU" dirty="0"/>
          </a:p>
        </p:txBody>
      </p:sp>
      <p:pic>
        <p:nvPicPr>
          <p:cNvPr id="4" name="Рисунок 3" descr="C:\Documents and Settings\Пользователь\Рабочий стол\IMG_70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340042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Пользователь\Рабочий стол\IMG_41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428736"/>
            <a:ext cx="335758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Documents and Settings\Пользователь\Рабочий стол\IMG_7098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929066"/>
            <a:ext cx="335758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Пользователь\Рабочий стол\IMG_709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4000504"/>
            <a:ext cx="335758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428860" y="6229352"/>
            <a:ext cx="3000396" cy="62864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Новая Усмань 2015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Times New Roman"/>
                <a:ea typeface="Times New Roman"/>
              </a:rPr>
              <a:t>дистанционное обучение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472" y="1357298"/>
            <a:ext cx="7239000" cy="484632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sz="2800" dirty="0">
                <a:latin typeface="Times New Roman"/>
                <a:ea typeface="Times New Roman"/>
              </a:rPr>
              <a:t>с 2011 г. – 2 </a:t>
            </a:r>
            <a:r>
              <a:rPr lang="ru-RU" sz="2800" dirty="0" smtClean="0">
                <a:latin typeface="Times New Roman"/>
                <a:ea typeface="Times New Roman"/>
              </a:rPr>
              <a:t>школы: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/>
                <a:ea typeface="Times New Roman"/>
              </a:rPr>
              <a:t>             МКОУ </a:t>
            </a:r>
            <a:r>
              <a:rPr lang="ru-RU" sz="2800" dirty="0">
                <a:latin typeface="Times New Roman"/>
                <a:ea typeface="Times New Roman"/>
              </a:rPr>
              <a:t>«Р-</a:t>
            </a:r>
            <a:r>
              <a:rPr lang="ru-RU" sz="2800" dirty="0" err="1">
                <a:latin typeface="Times New Roman"/>
                <a:ea typeface="Times New Roman"/>
              </a:rPr>
              <a:t>Хавская</a:t>
            </a:r>
            <a:r>
              <a:rPr lang="ru-RU" sz="2800" dirty="0">
                <a:latin typeface="Times New Roman"/>
                <a:ea typeface="Times New Roman"/>
              </a:rPr>
              <a:t> СОШ» </a:t>
            </a:r>
            <a:r>
              <a:rPr lang="ru-RU" sz="2800" dirty="0" smtClean="0">
                <a:latin typeface="Times New Roman"/>
                <a:ea typeface="Times New Roman"/>
              </a:rPr>
              <a:t> </a:t>
            </a:r>
          </a:p>
          <a:p>
            <a:pPr marL="0" indent="0">
              <a:buNone/>
            </a:pPr>
            <a:r>
              <a:rPr lang="ru-RU" sz="2800" dirty="0">
                <a:latin typeface="Times New Roman"/>
                <a:ea typeface="Times New Roman"/>
              </a:rPr>
              <a:t> </a:t>
            </a:r>
            <a:r>
              <a:rPr lang="ru-RU" sz="2800" dirty="0" smtClean="0">
                <a:latin typeface="Times New Roman"/>
                <a:ea typeface="Times New Roman"/>
              </a:rPr>
              <a:t>            МКОУ </a:t>
            </a:r>
            <a:r>
              <a:rPr lang="ru-RU" sz="2800" dirty="0">
                <a:latin typeface="Times New Roman"/>
                <a:ea typeface="Times New Roman"/>
              </a:rPr>
              <a:t>«</a:t>
            </a:r>
            <a:r>
              <a:rPr lang="ru-RU" sz="2800" dirty="0" err="1">
                <a:latin typeface="Times New Roman"/>
                <a:ea typeface="Times New Roman"/>
              </a:rPr>
              <a:t>Шуберская</a:t>
            </a:r>
            <a:r>
              <a:rPr lang="ru-RU" sz="2800" dirty="0">
                <a:latin typeface="Times New Roman"/>
                <a:ea typeface="Times New Roman"/>
              </a:rPr>
              <a:t> СОШ</a:t>
            </a:r>
            <a:r>
              <a:rPr lang="ru-RU" sz="2800" dirty="0" smtClean="0">
                <a:latin typeface="Times New Roman"/>
                <a:ea typeface="Times New Roman"/>
              </a:rPr>
              <a:t>»</a:t>
            </a:r>
          </a:p>
          <a:p>
            <a:r>
              <a:rPr lang="ru-RU" sz="2800" dirty="0" smtClean="0">
                <a:latin typeface="Times New Roman"/>
                <a:ea typeface="Times New Roman"/>
              </a:rPr>
              <a:t> </a:t>
            </a:r>
            <a:r>
              <a:rPr lang="ru-RU" sz="2800" dirty="0">
                <a:latin typeface="Times New Roman"/>
                <a:ea typeface="Times New Roman"/>
              </a:rPr>
              <a:t>с 2012 г. – </a:t>
            </a:r>
            <a:r>
              <a:rPr lang="ru-RU" sz="2800" dirty="0" smtClean="0">
                <a:latin typeface="Times New Roman"/>
                <a:ea typeface="Times New Roman"/>
              </a:rPr>
              <a:t> </a:t>
            </a:r>
            <a:r>
              <a:rPr lang="ru-RU" sz="2800" dirty="0">
                <a:latin typeface="Times New Roman"/>
                <a:ea typeface="Times New Roman"/>
              </a:rPr>
              <a:t>5 </a:t>
            </a:r>
            <a:r>
              <a:rPr lang="ru-RU" sz="2800" dirty="0" smtClean="0">
                <a:latin typeface="Times New Roman"/>
                <a:ea typeface="Times New Roman"/>
              </a:rPr>
              <a:t>школ: </a:t>
            </a:r>
            <a:endParaRPr lang="ru-RU" sz="2800" dirty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/>
                <a:ea typeface="Times New Roman"/>
              </a:rPr>
              <a:t>             МКОУ </a:t>
            </a:r>
            <a:r>
              <a:rPr lang="ru-RU" sz="2800" dirty="0">
                <a:latin typeface="Times New Roman"/>
                <a:ea typeface="Times New Roman"/>
              </a:rPr>
              <a:t>«</a:t>
            </a:r>
            <a:r>
              <a:rPr lang="ru-RU" sz="2800" dirty="0" err="1">
                <a:latin typeface="Times New Roman"/>
                <a:ea typeface="Times New Roman"/>
              </a:rPr>
              <a:t>Новоусманская</a:t>
            </a:r>
            <a:r>
              <a:rPr lang="ru-RU" sz="2800" dirty="0">
                <a:latin typeface="Times New Roman"/>
                <a:ea typeface="Times New Roman"/>
              </a:rPr>
              <a:t> СОШ №4</a:t>
            </a:r>
            <a:r>
              <a:rPr lang="ru-RU" sz="2800" dirty="0" smtClean="0">
                <a:latin typeface="Times New Roman"/>
                <a:ea typeface="Times New Roman"/>
              </a:rPr>
              <a:t>»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/>
                <a:ea typeface="Times New Roman"/>
              </a:rPr>
              <a:t>             МКОУ </a:t>
            </a:r>
            <a:r>
              <a:rPr lang="ru-RU" sz="2800" dirty="0">
                <a:latin typeface="Times New Roman"/>
                <a:ea typeface="Times New Roman"/>
              </a:rPr>
              <a:t>«</a:t>
            </a:r>
            <a:r>
              <a:rPr lang="ru-RU" sz="2800" dirty="0" err="1">
                <a:latin typeface="Times New Roman"/>
                <a:ea typeface="Times New Roman"/>
              </a:rPr>
              <a:t>Синицынская</a:t>
            </a:r>
            <a:r>
              <a:rPr lang="ru-RU" sz="2800" dirty="0">
                <a:latin typeface="Times New Roman"/>
                <a:ea typeface="Times New Roman"/>
              </a:rPr>
              <a:t> СОШ</a:t>
            </a:r>
            <a:r>
              <a:rPr lang="ru-RU" sz="2800" dirty="0" smtClean="0">
                <a:latin typeface="Times New Roman"/>
                <a:ea typeface="Times New Roman"/>
              </a:rPr>
              <a:t>»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/>
                <a:ea typeface="Times New Roman"/>
              </a:rPr>
              <a:t>             МКОУ </a:t>
            </a:r>
            <a:r>
              <a:rPr lang="ru-RU" sz="2800" dirty="0">
                <a:latin typeface="Times New Roman"/>
                <a:ea typeface="Times New Roman"/>
              </a:rPr>
              <a:t>«</a:t>
            </a:r>
            <a:r>
              <a:rPr lang="ru-RU" sz="2800" dirty="0" err="1">
                <a:latin typeface="Times New Roman"/>
                <a:ea typeface="Times New Roman"/>
              </a:rPr>
              <a:t>Парусновская</a:t>
            </a:r>
            <a:r>
              <a:rPr lang="ru-RU" sz="2800" dirty="0">
                <a:latin typeface="Times New Roman"/>
                <a:ea typeface="Times New Roman"/>
              </a:rPr>
              <a:t> ООШ</a:t>
            </a:r>
            <a:r>
              <a:rPr lang="ru-RU" sz="2800" dirty="0" smtClean="0">
                <a:latin typeface="Times New Roman"/>
                <a:ea typeface="Times New Roman"/>
              </a:rPr>
              <a:t>»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/>
                <a:ea typeface="Times New Roman"/>
              </a:rPr>
              <a:t>             МКОУ </a:t>
            </a:r>
            <a:r>
              <a:rPr lang="ru-RU" sz="2800" dirty="0">
                <a:latin typeface="Times New Roman"/>
                <a:ea typeface="Times New Roman"/>
              </a:rPr>
              <a:t>«</a:t>
            </a:r>
            <a:r>
              <a:rPr lang="ru-RU" sz="2800" dirty="0" err="1">
                <a:latin typeface="Times New Roman"/>
                <a:ea typeface="Times New Roman"/>
              </a:rPr>
              <a:t>Хреновская</a:t>
            </a:r>
            <a:r>
              <a:rPr lang="ru-RU" sz="2800" dirty="0">
                <a:latin typeface="Times New Roman"/>
                <a:ea typeface="Times New Roman"/>
              </a:rPr>
              <a:t> ООШ</a:t>
            </a:r>
            <a:r>
              <a:rPr lang="ru-RU" sz="2800" dirty="0" smtClean="0">
                <a:latin typeface="Times New Roman"/>
                <a:ea typeface="Times New Roman"/>
              </a:rPr>
              <a:t>»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/>
                <a:ea typeface="Times New Roman"/>
              </a:rPr>
              <a:t>             МКОУ </a:t>
            </a:r>
            <a:r>
              <a:rPr lang="ru-RU" sz="2800" dirty="0">
                <a:latin typeface="Times New Roman"/>
                <a:ea typeface="Times New Roman"/>
              </a:rPr>
              <a:t>«</a:t>
            </a:r>
            <a:r>
              <a:rPr lang="ru-RU" sz="2800" dirty="0" err="1">
                <a:latin typeface="Times New Roman"/>
                <a:ea typeface="Times New Roman"/>
              </a:rPr>
              <a:t>Выкрестовская</a:t>
            </a:r>
            <a:r>
              <a:rPr lang="ru-RU" sz="2800" dirty="0">
                <a:latin typeface="Times New Roman"/>
                <a:ea typeface="Times New Roman"/>
              </a:rPr>
              <a:t> ООШ</a:t>
            </a:r>
            <a:r>
              <a:rPr lang="ru-RU" sz="2800" dirty="0" smtClean="0">
                <a:latin typeface="Times New Roman"/>
                <a:ea typeface="Times New Roman"/>
              </a:rPr>
              <a:t>»</a:t>
            </a:r>
          </a:p>
          <a:p>
            <a:r>
              <a:rPr lang="ru-RU" sz="2800" dirty="0" smtClean="0">
                <a:latin typeface="Times New Roman"/>
                <a:ea typeface="Times New Roman"/>
              </a:rPr>
              <a:t>с </a:t>
            </a:r>
            <a:r>
              <a:rPr lang="ru-RU" sz="2800" dirty="0">
                <a:latin typeface="Times New Roman"/>
                <a:ea typeface="Times New Roman"/>
              </a:rPr>
              <a:t>2013 года МКОУ «</a:t>
            </a:r>
            <a:r>
              <a:rPr lang="ru-RU" sz="2800" dirty="0" err="1">
                <a:latin typeface="Times New Roman"/>
                <a:ea typeface="Times New Roman"/>
              </a:rPr>
              <a:t>Шуберская</a:t>
            </a:r>
            <a:r>
              <a:rPr lang="ru-RU" sz="2800" dirty="0">
                <a:latin typeface="Times New Roman"/>
                <a:ea typeface="Times New Roman"/>
              </a:rPr>
              <a:t> СОШ» является муниципальным центром дистанционного обучения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6237312"/>
            <a:ext cx="2952328" cy="59677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</a:rPr>
              <a:t>Новая Усмань </a:t>
            </a: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</a:rPr>
              <a:t>2015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681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2610</TotalTime>
  <Words>1159</Words>
  <Application>Microsoft Office PowerPoint</Application>
  <PresentationFormat>Экран (4:3)</PresentationFormat>
  <Paragraphs>332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Изящная</vt:lpstr>
      <vt:lpstr>Слайд 1</vt:lpstr>
      <vt:lpstr>Отдел образования, опеки, спорта и молодежной политики администрации Новоусманского муниципального района Воронежской области  </vt:lpstr>
      <vt:lpstr>Система дошкольного образования</vt:lpstr>
      <vt:lpstr>Введение ФГОС  дошкольного образования</vt:lpstr>
      <vt:lpstr> </vt:lpstr>
      <vt:lpstr>Инновационные проекты в области школьного образования</vt:lpstr>
      <vt:lpstr>Введение ФГОС </vt:lpstr>
      <vt:lpstr>Доступная среда</vt:lpstr>
      <vt:lpstr>дистанционное обучение</vt:lpstr>
      <vt:lpstr>Лауреат всероссийского конкурса «100 лучших школ России», Лауреат всероссийского конкурса «Лучшая сельская школа» - 2015</vt:lpstr>
      <vt:lpstr>Результаты   ЕГЭ  в 2015 году</vt:lpstr>
      <vt:lpstr>Результаты   ОГЭ в 2015 году</vt:lpstr>
      <vt:lpstr>Результаты третьего этапа Всероссийской олимпиады школьников в 2015 году</vt:lpstr>
      <vt:lpstr>Результаты заключительного  этапа Всероссийской олимпиады школьников в 2015 году</vt:lpstr>
      <vt:lpstr>VI Межрегиональная Олимпиада среди старшеклассников по избирательному праву</vt:lpstr>
      <vt:lpstr>VI Межрегиональная Олимпиада среди старшеклассников по избирательному праву</vt:lpstr>
      <vt:lpstr>Победители областной школьной лиги  КВН «Пластилиновая ворона» в 2015 году</vt:lpstr>
      <vt:lpstr>Дипломант  XVII Всероссийской олимпиады по школьному краеведению в номинации «Культурное наследие»</vt:lpstr>
      <vt:lpstr>Межрегиональный  историко-патриотический  конкурс творческих работ г. Санкт-Петербург «Морской венок славы: моряки на службе Отечеству»</vt:lpstr>
      <vt:lpstr>Районные стипендии отличникам</vt:lpstr>
      <vt:lpstr>Туристическая поездка в санкт-петербург</vt:lpstr>
      <vt:lpstr>МКОУДОД «дюц»</vt:lpstr>
      <vt:lpstr>МКОУДОД «новоусманская  дюсш»</vt:lpstr>
      <vt:lpstr>МКОУДОД «Шуберская дюсш»</vt:lpstr>
      <vt:lpstr>Летняя оздоровительная кампания 2015 года</vt:lpstr>
      <vt:lpstr>Летняя оздоровительная кампания 2015 года</vt:lpstr>
      <vt:lpstr>муниципальный  этап  конкурса «Учитель года - 2015»</vt:lpstr>
      <vt:lpstr>Победитель  муниципального  этапа  конкурса  «Учитель года - 2015»</vt:lpstr>
      <vt:lpstr>Результаты муниципального  этапа  конкурса  «Учитель года - 2015»</vt:lpstr>
      <vt:lpstr>  муниципальный этап  конкурса «Воспитатель года - 2015» </vt:lpstr>
      <vt:lpstr>Победитель  муниципального этапа  конкурса «Воспитатель года - 2015» </vt:lpstr>
      <vt:lpstr>Результаты муниципального этапа  конкурса «Воспитатель года - 2015»</vt:lpstr>
      <vt:lpstr>Победители В конкурсе лучших учителей образовательных организаций для денежного поощрения за высокие достижения в педагогической деятельности в 2015 году</vt:lpstr>
      <vt:lpstr>Победители конкурса лучших учителей образовательных учреждений для денежного поощрения за высокие достижения в педагогической деятельности в соответствии с квотой губернатора   Воронежской области в 2015 году</vt:lpstr>
      <vt:lpstr>Поездка  на  «третье ратное  поле» село Прохоровка  белгородской области</vt:lpstr>
      <vt:lpstr>открытие мемориальной доски</vt:lpstr>
      <vt:lpstr>Творческие отчеты коллективов</vt:lpstr>
      <vt:lpstr>Отдел образования, опеки, спорта и молодежной политики  администрации Новоусманского муниципального района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Районная гибкая методическая служба Новоусманского муниципального района Воронежской области</dc:title>
  <dc:creator>Каланчина</dc:creator>
  <cp:lastModifiedBy>Пользователь</cp:lastModifiedBy>
  <cp:revision>368</cp:revision>
  <dcterms:created xsi:type="dcterms:W3CDTF">2011-03-02T06:59:47Z</dcterms:created>
  <dcterms:modified xsi:type="dcterms:W3CDTF">2015-08-27T04:21:50Z</dcterms:modified>
</cp:coreProperties>
</file>